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74" r:id="rId2"/>
    <p:sldId id="276" r:id="rId3"/>
    <p:sldId id="258" r:id="rId4"/>
    <p:sldId id="259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67" r:id="rId15"/>
    <p:sldId id="268" r:id="rId16"/>
    <p:sldId id="273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133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539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19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133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346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18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8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90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79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54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549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4B27181-F598-4364-9665-0105612641D5}" type="datetimeFigureOut">
              <a:rPr lang="sv-SE" smtClean="0"/>
              <a:t>2023-10-11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0C30209-9D03-4C25-926B-FB4D5454B3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3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4C6C3-9D6B-050F-5428-9934EA929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134" y="2319632"/>
            <a:ext cx="8991600" cy="164592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GYMNASIEVALET 2023-2024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AA17E5-0A7C-CB3E-045D-71326E10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519750"/>
          </a:xfrm>
        </p:spPr>
        <p:txBody>
          <a:bodyPr>
            <a:normAutofit/>
          </a:bodyPr>
          <a:lstStyle/>
          <a:p>
            <a:pPr marR="0" algn="l" rtl="0"/>
            <a:r>
              <a:rPr lang="sv-SE" sz="1600" i="0" u="none" strike="noStrike" dirty="0">
                <a:solidFill>
                  <a:srgbClr val="FFFFFF"/>
                </a:solidFill>
                <a:latin typeface="Candara" panose="020E0502030303020204" pitchFamily="34" charset="0"/>
              </a:rPr>
              <a:t>Marie Halvarsson</a:t>
            </a:r>
            <a:endParaRPr lang="sv-SE" sz="1600" i="0" u="none" strike="noStrike" dirty="0">
              <a:solidFill>
                <a:srgbClr val="564B3C"/>
              </a:solidFill>
              <a:latin typeface="Candara" panose="020E0502030303020204" pitchFamily="34" charset="0"/>
            </a:endParaRPr>
          </a:p>
          <a:p>
            <a:pPr marR="0" algn="l" rtl="0"/>
            <a:r>
              <a:rPr lang="sv-SE" sz="1600" b="0" i="1" u="none" strike="noStrike" baseline="0" dirty="0">
                <a:solidFill>
                  <a:srgbClr val="FFFFFF"/>
                </a:solidFill>
                <a:latin typeface="Candara" panose="020E0502030303020204" pitchFamily="34" charset="0"/>
              </a:rPr>
              <a:t>Studie- och yrkesvägledare</a:t>
            </a:r>
            <a:endParaRPr lang="sv-SE" sz="1600" b="0" i="1" u="none" strike="noStrike" baseline="0" dirty="0">
              <a:solidFill>
                <a:srgbClr val="564B3C"/>
              </a:solidFill>
              <a:latin typeface="Candara" panose="020E0502030303020204" pitchFamily="34" charset="0"/>
            </a:endParaRPr>
          </a:p>
          <a:p>
            <a:pPr marR="0" algn="l" rtl="0"/>
            <a:r>
              <a:rPr lang="sv-SE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E-post: m</a:t>
            </a:r>
            <a:r>
              <a:rPr lang="sv-SE" sz="1600" b="0" i="1" u="none" strike="noStrike" baseline="0" dirty="0">
                <a:solidFill>
                  <a:schemeClr val="tx1"/>
                </a:solidFill>
                <a:latin typeface="Candara" panose="020E0502030303020204" pitchFamily="34" charset="0"/>
              </a:rPr>
              <a:t>arie.halvarsson@uppsala.se</a:t>
            </a:r>
          </a:p>
          <a:p>
            <a:pPr marR="0" algn="l" rtl="0"/>
            <a:r>
              <a:rPr lang="sv-SE" sz="1600" i="1" dirty="0">
                <a:solidFill>
                  <a:schemeClr val="tx1"/>
                </a:solidFill>
                <a:latin typeface="Candara" panose="020E0502030303020204" pitchFamily="34" charset="0"/>
              </a:rPr>
              <a:t>Telefon</a:t>
            </a:r>
            <a:r>
              <a:rPr lang="sv-SE" sz="1600" b="0" i="1" u="none" strike="noStrike" baseline="0" dirty="0">
                <a:solidFill>
                  <a:schemeClr val="tx1"/>
                </a:solidFill>
                <a:latin typeface="Candara" panose="020E0502030303020204" pitchFamily="34" charset="0"/>
              </a:rPr>
              <a:t>: 076 – 772 18 84</a:t>
            </a:r>
          </a:p>
          <a:p>
            <a:pPr algn="l"/>
            <a:endParaRPr lang="sv-SE" sz="16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0CF30E0-7EE3-6F90-E854-66634AB11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9238" y="1884400"/>
            <a:ext cx="1676612" cy="2516383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B9CA5F21-5F99-A7FC-9FED-EF4904592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9"/>
    </mc:Choice>
    <mc:Fallback xmlns="">
      <p:transition spd="slow" advTm="9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71C4D-5602-3EB5-0224-933D14F153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OM YRKESPROGRAM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6D3498-82DF-4095-9F63-5DFBD58A14E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R="0" algn="l" rtl="0"/>
            <a:r>
              <a:rPr lang="sv-SE" sz="24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Skolförlagd utbildning  (15 veckor praktik)</a:t>
            </a:r>
            <a:endParaRPr lang="sv-SE" sz="2400" b="0" i="0" u="none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Lärlingsutbildning (50% praktik)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Ger yrkesexamen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nb-NO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Leder direkt till yrkeslivet</a:t>
            </a:r>
            <a:endParaRPr lang="nb-NO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Ger grundläggande behörighet till högskolan</a:t>
            </a:r>
          </a:p>
          <a:p>
            <a:pPr marL="0" marR="0" indent="0" algn="l" rtl="0">
              <a:buNone/>
            </a:pP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    </a:t>
            </a:r>
            <a:r>
              <a:rPr lang="sv-SE" sz="2400" b="0" i="1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(kan väljas bort)</a:t>
            </a:r>
          </a:p>
          <a:p>
            <a:pPr marR="0" algn="l" rtl="0"/>
            <a:r>
              <a:rPr lang="sv-SE" sz="2400" dirty="0">
                <a:solidFill>
                  <a:srgbClr val="564B3C"/>
                </a:solidFill>
                <a:latin typeface="Century Gothic" panose="020B0502020202020204" pitchFamily="34" charset="0"/>
              </a:rPr>
              <a:t>2 500 – 2 800 poäng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402973C2-97C6-FD9B-2A2E-352F43AE5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3"/>
    </mc:Choice>
    <mc:Fallback xmlns="">
      <p:transition spd="slow" advTm="7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2F851C-53FB-ADF4-2F45-AECFACDCDF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HÖGSKOLEFÖRBEREDANDE PROGRAM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B7395B9-8B23-D128-9224-C7674EFBC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29739" y="5564177"/>
            <a:ext cx="7731125" cy="926733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CDDC1D5-EDF7-9EE6-92B7-E39999E80E44}"/>
              </a:ext>
            </a:extLst>
          </p:cNvPr>
          <p:cNvSpPr txBox="1"/>
          <p:nvPr/>
        </p:nvSpPr>
        <p:spPr>
          <a:xfrm>
            <a:off x="2229739" y="2413338"/>
            <a:ext cx="7729728" cy="2893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dirty="0">
                <a:latin typeface="Century Gothic" panose="020B0502020202020204" pitchFamily="34" charset="0"/>
              </a:rPr>
              <a:t>Ekonomiprogrammet EK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baseline="0" dirty="0">
                <a:latin typeface="Century Gothic" panose="020B0502020202020204" pitchFamily="34" charset="0"/>
              </a:rPr>
              <a:t>Estetiska programmet ES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baseline="0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baseline="0" dirty="0">
                <a:latin typeface="Century Gothic" panose="020B0502020202020204" pitchFamily="34" charset="0"/>
              </a:rPr>
              <a:t>Humanistiska programmet HU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baseline="0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baseline="0" dirty="0">
                <a:latin typeface="Century Gothic" panose="020B0502020202020204" pitchFamily="34" charset="0"/>
              </a:rPr>
              <a:t>Naturvetenskapsprogrammet NA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baseline="0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baseline="0" dirty="0">
                <a:latin typeface="Century Gothic" panose="020B0502020202020204" pitchFamily="34" charset="0"/>
              </a:rPr>
              <a:t>Samhällsvetenskapsprogrammet SA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baseline="0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0" u="none" strike="noStrike" baseline="0" dirty="0">
                <a:latin typeface="Century Gothic" panose="020B0502020202020204" pitchFamily="34" charset="0"/>
              </a:rPr>
              <a:t>Teknikprogrammet TE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sv-SE" sz="1400" i="0" u="none" strike="noStrike" baseline="0" dirty="0"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400" i="1" u="none" strike="noStrike" baseline="0" dirty="0">
                <a:latin typeface="Century Gothic" panose="020B0502020202020204" pitchFamily="34" charset="0"/>
              </a:rPr>
              <a:t>International </a:t>
            </a:r>
            <a:r>
              <a:rPr lang="sv-SE" sz="1400" i="1" u="none" strike="noStrike" baseline="0" dirty="0" err="1">
                <a:latin typeface="Century Gothic" panose="020B0502020202020204" pitchFamily="34" charset="0"/>
              </a:rPr>
              <a:t>Baccalaureate</a:t>
            </a:r>
            <a:r>
              <a:rPr lang="sv-SE" sz="1400" i="1" u="none" strike="noStrike" baseline="0" dirty="0">
                <a:latin typeface="Century Gothic" panose="020B0502020202020204" pitchFamily="34" charset="0"/>
              </a:rPr>
              <a:t> IB</a:t>
            </a:r>
            <a:endParaRPr lang="sv-SE" sz="1400" i="0" u="none" strike="noStrike" baseline="0" dirty="0">
              <a:latin typeface="Mangal" panose="02040503050203030202" pitchFamily="18" charset="0"/>
            </a:endParaRPr>
          </a:p>
        </p:txBody>
      </p:sp>
      <p:pic>
        <p:nvPicPr>
          <p:cNvPr id="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7B054920-A16E-2812-1024-0842BD572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2"/>
    </mc:Choice>
    <mc:Fallback xmlns="">
      <p:transition spd="slow" advTm="4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CC325-81D8-D8AA-9DE7-3E6D4690DA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Om DE HÖGSKOLEFÖRBEREDANDE PROGRAMMEN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788457-2BAC-AE5E-B865-567A76313D7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R="0" algn="l" rtl="0"/>
            <a:r>
              <a:rPr lang="sv-SE" sz="2400" b="0" i="0" u="none" strike="noStrike" dirty="0">
                <a:solidFill>
                  <a:srgbClr val="000000"/>
                </a:solidFill>
                <a:latin typeface="Century Gothic" panose="020B0502020202020204" pitchFamily="34" charset="0"/>
              </a:rPr>
              <a:t>Förbereder för vidare studier på högskola, </a:t>
            </a:r>
            <a:r>
              <a:rPr lang="sv-SE" sz="2400" b="0" i="0" u="none" strike="noStrike" dirty="0">
                <a:solidFill>
                  <a:srgbClr val="000000"/>
                </a:solidFill>
                <a:latin typeface="Mangal" panose="02040503050203030202" pitchFamily="18" charset="0"/>
              </a:rPr>
              <a:t>universitet eller yrkeshögskola</a:t>
            </a:r>
            <a:endParaRPr lang="sv-SE" sz="2400" b="0" i="0" u="none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Högskoleförberedande examen =</a:t>
            </a:r>
            <a:r>
              <a:rPr lang="sv-SE" sz="2400" dirty="0">
                <a:solidFill>
                  <a:srgbClr val="564B3C"/>
                </a:solidFill>
                <a:latin typeface="Mangal" panose="02040503050203030202" pitchFamily="18" charset="0"/>
              </a:rPr>
              <a:t> </a:t>
            </a:r>
            <a:r>
              <a:rPr lang="sv-SE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grundläggande behörighet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lvl="1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Kan ge särskild behörighet = specifika krav för varje utbildning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C01D0B4A-C755-5EA2-F055-988F84BD7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11"/>
    </mc:Choice>
    <mc:Fallback xmlns="">
      <p:transition spd="slow" advTm="8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01C6E1-B2A7-7512-8869-65B3C6805B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</a:rPr>
              <a:t>Att söka till högskola och universitet efter gymnasiet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8AFAB-2DA9-C854-5E4A-322C1017A0B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R="0" algn="l" rtl="0"/>
            <a:endParaRPr lang="sv-SE" sz="2400" b="0" i="0" u="none" strike="noStrike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pPr marR="0" algn="l" rtl="0"/>
            <a:r>
              <a:rPr lang="sv-SE" sz="24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Jämförelsetal: max 20,0p</a:t>
            </a: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Meritpoäng: max 2,5p</a:t>
            </a: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Meritvärde: max 22,5p</a:t>
            </a:r>
          </a:p>
          <a:p>
            <a:pPr marR="0" algn="l" rtl="0"/>
            <a:endParaRPr lang="sv-SE" sz="2400" b="0" i="0" u="none" strike="noStrike" baseline="0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pPr marL="228600" marR="0" lvl="1" indent="0" algn="l" rtl="0">
              <a:buNone/>
            </a:pPr>
            <a:endParaRPr lang="sv-SE" sz="2400" b="0" i="0" u="none" strike="noStrike" baseline="0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pPr marL="228600" marR="0" lvl="1" indent="0" rtl="0">
              <a:buNone/>
            </a:pP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Vissa gymnasiekurser i </a:t>
            </a:r>
            <a:r>
              <a:rPr lang="sv-SE" sz="2400" b="0" i="0" u="none" strike="noStrike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matte</a:t>
            </a: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, </a:t>
            </a:r>
            <a:r>
              <a:rPr lang="sv-SE" sz="2400" b="0" i="0" u="none" strike="noStrike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engelska</a:t>
            </a: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</a:t>
            </a:r>
          </a:p>
          <a:p>
            <a:pPr marL="228600" marR="0" lvl="1" indent="0" rtl="0">
              <a:buNone/>
            </a:pP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och </a:t>
            </a:r>
            <a:r>
              <a:rPr lang="sv-SE" sz="2400" b="0" i="0" u="none" strike="noStrike" baseline="0" dirty="0">
                <a:solidFill>
                  <a:srgbClr val="FF0000"/>
                </a:solidFill>
                <a:latin typeface="Century Gothic" panose="020B0502020202020204" pitchFamily="34" charset="0"/>
              </a:rPr>
              <a:t>moderna språk </a:t>
            </a: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kan ge </a:t>
            </a:r>
            <a:r>
              <a:rPr lang="sv-SE" sz="2400" b="1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meritpoäng</a:t>
            </a: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</a:t>
            </a:r>
          </a:p>
          <a:p>
            <a:pPr marL="228600" marR="0" lvl="1" indent="0" rtl="0">
              <a:buNone/>
            </a:pPr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vid ansökan till högskolor och universitet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5EFF3A7-A17C-DBEF-4676-5A805E082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44" y="2638044"/>
            <a:ext cx="2679220" cy="1707453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898EBBCD-D1F5-F63F-6A03-83EB95C5D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5"/>
    </mc:Choice>
    <mc:Fallback xmlns="">
      <p:transition spd="slow" advTm="8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2648C2-0568-6364-B06D-C85341AAC5E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LIU, NIU &amp; RIG</a:t>
            </a:r>
            <a:b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</a:br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- Idrott på schemat -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A5AE16-536C-813D-AD2C-9FE6844245B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sv-SE" dirty="0"/>
          </a:p>
          <a:p>
            <a:r>
              <a:rPr lang="sv-SE" dirty="0">
                <a:latin typeface="Century Gothic" panose="020B0502020202020204" pitchFamily="34" charset="0"/>
              </a:rPr>
              <a:t>Ansökan RIG: 15 okt 2023 (golf) eller 1 dec 2023</a:t>
            </a:r>
          </a:p>
          <a:p>
            <a:pPr marL="0" indent="0">
              <a:buNone/>
            </a:pPr>
            <a:endParaRPr lang="sv-SE" dirty="0">
              <a:latin typeface="Century Gothic" panose="020B0502020202020204" pitchFamily="34" charset="0"/>
            </a:endParaRPr>
          </a:p>
          <a:p>
            <a:r>
              <a:rPr lang="sv-SE" dirty="0">
                <a:latin typeface="Century Gothic" panose="020B0502020202020204" pitchFamily="34" charset="0"/>
              </a:rPr>
              <a:t>Ansökan NIU: 15 okt 2023 eller 1 dec 2023</a:t>
            </a:r>
          </a:p>
          <a:p>
            <a:endParaRPr lang="sv-SE" sz="1800" b="0" i="1" u="none" strike="noStrike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r>
              <a:rPr lang="sv-SE" dirty="0">
                <a:latin typeface="Century Gothic" panose="020B0502020202020204" pitchFamily="34" charset="0"/>
              </a:rPr>
              <a:t>Ansökan LIU: 15 feb 2024</a:t>
            </a:r>
          </a:p>
          <a:p>
            <a:pPr marL="0" indent="0">
              <a:buNone/>
            </a:pPr>
            <a:endParaRPr lang="sv-SE" sz="1800" b="0" i="1" u="none" strike="noStrike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v-SE" i="1" dirty="0">
              <a:solidFill>
                <a:srgbClr val="564B3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v-SE" sz="1800" b="0" i="1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Ansök genom Uppsala idrottsförbund </a:t>
            </a:r>
            <a:r>
              <a:rPr lang="sv-SE" sz="1800" b="0" i="1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eller ditt specialidrottsförbund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3CCFEBF-8E5B-92B2-40F4-4140A3913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016" y="2638044"/>
            <a:ext cx="2141848" cy="1947588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3F303811-C3DA-35E1-C6F8-38499F2F5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00"/>
    </mc:Choice>
    <mc:Fallback xmlns="">
      <p:transition spd="slow" advTm="10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10A8A3-B4D4-EA6B-BB3B-0D5B77902A4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ATT VÄLJA SKOLA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013C10-3444-FDC6-DDFB-0660DA963C8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R="0" algn="l" rtl="0"/>
            <a:r>
              <a:rPr lang="sv-SE" sz="18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Pedagogisk modell?</a:t>
            </a:r>
            <a:endParaRPr lang="sv-SE" sz="1800" b="0" i="0" u="none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Kurser att välja själv?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Liten eller stor skola?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Hur ta sig till och från skolan?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Läxor och lektioner?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Stöd och hjälp?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Bibliotek, matsal, idrottshall?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r>
              <a:rPr lang="sv-SE" b="1" dirty="0">
                <a:solidFill>
                  <a:srgbClr val="FF0000"/>
                </a:solidFill>
                <a:latin typeface="Century Gothic" panose="020B0502020202020204" pitchFamily="34" charset="0"/>
              </a:rPr>
              <a:t>Trivsel? Gå på ÖPPET HUS och/eller PROVA PÅ!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A259C83-4CB7-3570-D5C7-84C68CEEE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90" y="2638044"/>
            <a:ext cx="3447874" cy="2298583"/>
          </a:xfrm>
          <a:prstGeom prst="rect">
            <a:avLst/>
          </a:prstGeom>
        </p:spPr>
      </p:pic>
      <p:pic>
        <p:nvPicPr>
          <p:cNvPr id="6" name="Inspelat ljud">
            <a:hlinkClick r:id="" action="ppaction://media"/>
            <a:extLst>
              <a:ext uri="{FF2B5EF4-FFF2-40B4-BE49-F238E27FC236}">
                <a16:creationId xmlns:a16="http://schemas.microsoft.com/office/drawing/2014/main" id="{17AFEB8F-DAC8-3332-FBC4-52DDC4B44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34"/>
    </mc:Choice>
    <mc:Fallback xmlns="">
      <p:transition spd="slow" advTm="8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DBC01C-6E16-2E3A-CBC1-9D35304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</a:rPr>
              <a:t>Att hjälpa till som förälder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ED41F4-6908-4D11-748F-48DF3595465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R="0" algn="l" rtl="0"/>
            <a:r>
              <a:rPr lang="sv-SE" sz="24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Granska reklam och information</a:t>
            </a:r>
            <a:endParaRPr lang="sv-SE" sz="2400" b="0" i="0" u="none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lvl="1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Öppet hus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lvl="1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Diskutera framtidsdrömmar, </a:t>
            </a: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intressen och styrkor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24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Stötta i skolan här och nu</a:t>
            </a:r>
            <a:endParaRPr lang="sv-SE" sz="24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9C820FCE-9965-F3F5-F0B4-68FD15585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3"/>
    </mc:Choice>
    <mc:Fallback xmlns="">
      <p:transition spd="slow" advTm="6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AF96B4-6B28-84FD-ACED-4B4DEFEEA7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PRELIMINÄR TIDPLAN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21143B-CA65-3C8A-B002-10361B354DC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R="0" algn="ctr" rtl="0"/>
            <a:endParaRPr lang="sv-SE" sz="1800" b="1" i="0" u="none" strike="noStrike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R="0" algn="ctr" rtl="0"/>
            <a:r>
              <a:rPr lang="sv-SE" sz="1800" b="1" i="0" u="none" strike="noStrike" dirty="0">
                <a:solidFill>
                  <a:schemeClr val="tx1"/>
                </a:solidFill>
                <a:latin typeface="Century Gothic" panose="020B0502020202020204" pitchFamily="34" charset="0"/>
              </a:rPr>
              <a:t>16 nov: Gymnasiemässa (Fyrishov)</a:t>
            </a:r>
            <a:endParaRPr lang="sv-SE" sz="1800" b="0" i="0" u="none" strike="noStrike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pPr marR="0" algn="ctr" rtl="0"/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21 jan – 15 feb: Ordinarie gymnasieval</a:t>
            </a:r>
            <a:endParaRPr lang="sv-SE" sz="1800" b="0" i="0" u="none" strike="noStrike" baseline="0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pPr marR="0" algn="ctr" rtl="0"/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April: Preliminärt antagningsbesked</a:t>
            </a:r>
            <a:endParaRPr lang="sv-SE" sz="1800" b="0" i="0" u="none" strike="noStrike" baseline="0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pPr marR="0" algn="ctr" rtl="0"/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29 april – 15 maj: Chans till omval</a:t>
            </a:r>
            <a:endParaRPr lang="sv-SE" sz="1800" b="0" i="0" u="none" strike="noStrike" baseline="0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pPr marR="0" algn="ctr" rtl="0"/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1 juli: Slutligt antagningsbesked</a:t>
            </a:r>
            <a:endParaRPr lang="sv-SE" sz="1800" b="0" i="0" u="none" strike="noStrike" baseline="0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pPr marR="0" algn="ctr" rtl="0"/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14 juli: </a:t>
            </a:r>
            <a:r>
              <a:rPr lang="sv-SE" b="1" dirty="0">
                <a:solidFill>
                  <a:schemeClr val="tx1"/>
                </a:solidFill>
                <a:latin typeface="Century Gothic" panose="020B0502020202020204" pitchFamily="34" charset="0"/>
              </a:rPr>
              <a:t>Svara</a:t>
            </a:r>
            <a:r>
              <a:rPr lang="sv-SE" sz="1800" b="1" i="0" u="none" strike="noStrik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  <a:p>
            <a:pPr marR="0" algn="ctr" rtl="0"/>
            <a:r>
              <a:rPr lang="sv-SE" b="1" dirty="0">
                <a:solidFill>
                  <a:schemeClr val="tx1"/>
                </a:solidFill>
                <a:latin typeface="Century Gothic" panose="020B0502020202020204" pitchFamily="34" charset="0"/>
              </a:rPr>
              <a:t>Reservantagning t.o.m. 31 augusti</a:t>
            </a:r>
            <a:endParaRPr lang="sv-SE" sz="1800" b="0" i="0" u="none" strike="noStrike" baseline="0" dirty="0">
              <a:solidFill>
                <a:schemeClr val="tx1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FAC79F17-ED46-B203-C53D-C019D8532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9"/>
    </mc:Choice>
    <mc:Fallback xmlns="">
      <p:transition spd="slow" advTm="5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5987B3-88FE-F9B6-0CEC-0FC9A4F7B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413" y="964692"/>
            <a:ext cx="7729728" cy="118872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TILL SIST…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05AF54-33BF-805E-5044-F08324072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marR="0" indent="0" algn="ctr" rtl="0">
              <a:buNone/>
            </a:pPr>
            <a:endParaRPr lang="sv-SE" sz="2400" b="1" i="0" u="none" strike="noStrike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marR="0" indent="0" algn="ctr" rtl="0">
              <a:buNone/>
            </a:pPr>
            <a:r>
              <a:rPr lang="sv-SE" sz="2400" b="1" i="0" u="none" strike="noStrike" dirty="0">
                <a:solidFill>
                  <a:schemeClr val="accent1"/>
                </a:solidFill>
                <a:latin typeface="Century Gothic" panose="020B0502020202020204" pitchFamily="34" charset="0"/>
              </a:rPr>
              <a:t>LÄNKTIPS:</a:t>
            </a:r>
          </a:p>
          <a:p>
            <a:pPr marR="0" algn="ctr" rtl="0"/>
            <a:endParaRPr lang="sv-SE" sz="1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marR="0" indent="0" algn="ctr" rtl="0">
              <a:buNone/>
            </a:pPr>
            <a:r>
              <a:rPr lang="sv-SE" sz="2400" i="0" u="none" strike="noStrike" dirty="0">
                <a:solidFill>
                  <a:schemeClr val="accent1"/>
                </a:solidFill>
                <a:latin typeface="Century Gothic" panose="020B0502020202020204" pitchFamily="34" charset="0"/>
              </a:rPr>
              <a:t>uppsala.se/syv</a:t>
            </a:r>
          </a:p>
          <a:p>
            <a:pPr marL="0" marR="0" indent="0" algn="ctr" rtl="0">
              <a:buNone/>
            </a:pPr>
            <a:r>
              <a:rPr lang="sv-SE" sz="2400" dirty="0">
                <a:solidFill>
                  <a:schemeClr val="accent1"/>
                </a:solidFill>
                <a:latin typeface="Century Gothic" panose="020B0502020202020204" pitchFamily="34" charset="0"/>
              </a:rPr>
              <a:t>u</a:t>
            </a:r>
            <a:r>
              <a:rPr lang="sv-SE" sz="2400" i="0" strike="noStrike" baseline="0" dirty="0">
                <a:solidFill>
                  <a:schemeClr val="accent1"/>
                </a:solidFill>
                <a:latin typeface="Century Gothic" panose="020B0502020202020204" pitchFamily="34" charset="0"/>
              </a:rPr>
              <a:t>tbildningsguiden.skolverket.se</a:t>
            </a:r>
          </a:p>
          <a:p>
            <a:pPr marL="0" marR="0" indent="0" rtl="0">
              <a:buNone/>
            </a:pPr>
            <a:endParaRPr lang="sv-SE" i="0" u="none" strike="noStrike" baseline="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0" marR="0" indent="0" rtl="0">
              <a:buNone/>
            </a:pPr>
            <a:r>
              <a:rPr lang="sv-SE" i="0" u="none" strike="noStrike" baseline="0" dirty="0">
                <a:solidFill>
                  <a:srgbClr val="0070C0"/>
                </a:solidFill>
                <a:latin typeface="Century Gothic" panose="020B0502020202020204" pitchFamily="34" charset="0"/>
              </a:rPr>
              <a:t>FRÅGOR?</a:t>
            </a:r>
            <a:endParaRPr lang="sv-SE" i="0" u="sng" strike="noStrike" baseline="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sv-SE" dirty="0">
                <a:solidFill>
                  <a:srgbClr val="0070C0"/>
                </a:solidFill>
                <a:latin typeface="Century Gothic" panose="020B0502020202020204" pitchFamily="34" charset="0"/>
              </a:rPr>
              <a:t>marie.halvarsson@uppsala.se</a:t>
            </a:r>
          </a:p>
          <a:p>
            <a:pPr marL="0" marR="0" indent="0" rtl="0">
              <a:buNone/>
            </a:pPr>
            <a:r>
              <a:rPr lang="sv-SE" dirty="0">
                <a:solidFill>
                  <a:srgbClr val="0070C0"/>
                </a:solidFill>
                <a:latin typeface="Century Gothic" panose="020B0502020202020204" pitchFamily="34" charset="0"/>
              </a:rPr>
              <a:t>018 – 727 13 67</a:t>
            </a:r>
            <a:endParaRPr lang="sv-SE" i="0" u="none" strike="noStrike" baseline="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9760C0-0A38-7C23-38A0-E82C12513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20" y="4450447"/>
            <a:ext cx="2572944" cy="1915684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0734D7E5-DB99-0837-2606-35CE3CE66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6"/>
    </mc:Choice>
    <mc:Fallback xmlns="">
      <p:transition spd="slow" advTm="4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783B79-8169-FE4A-92B9-76994CBB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30990"/>
            <a:ext cx="7729728" cy="118872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VÄGEN TILL GYMNASIET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F7BA253-6DD4-0E70-44E9-C9A69D18D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136" y="2239698"/>
            <a:ext cx="7729728" cy="4173619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C570B25-D7B6-1119-E317-6F0B8D6E86CA}"/>
              </a:ext>
            </a:extLst>
          </p:cNvPr>
          <p:cNvSpPr txBox="1"/>
          <p:nvPr/>
        </p:nvSpPr>
        <p:spPr>
          <a:xfrm>
            <a:off x="3494966" y="5941646"/>
            <a:ext cx="265667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Klassinformation &amp; Valkompetens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F189BD9-EE07-4119-B0DE-C0F27DA9A552}"/>
              </a:ext>
            </a:extLst>
          </p:cNvPr>
          <p:cNvSpPr txBox="1"/>
          <p:nvPr/>
        </p:nvSpPr>
        <p:spPr>
          <a:xfrm>
            <a:off x="6420737" y="5445357"/>
            <a:ext cx="100770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SYV-samtal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4A0A81-B954-20FE-36A5-834ADEE25BFF}"/>
              </a:ext>
            </a:extLst>
          </p:cNvPr>
          <p:cNvSpPr txBox="1"/>
          <p:nvPr/>
        </p:nvSpPr>
        <p:spPr>
          <a:xfrm rot="21403466">
            <a:off x="5505687" y="4728649"/>
            <a:ext cx="134105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Gymnasiemässa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7F496B0-9A40-9775-3398-C3D4C2EEF5A9}"/>
              </a:ext>
            </a:extLst>
          </p:cNvPr>
          <p:cNvSpPr txBox="1"/>
          <p:nvPr/>
        </p:nvSpPr>
        <p:spPr>
          <a:xfrm>
            <a:off x="7455159" y="4326508"/>
            <a:ext cx="97038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Öppet hus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865AF77-9A9E-FD9B-62E8-0CE1A89A6C33}"/>
              </a:ext>
            </a:extLst>
          </p:cNvPr>
          <p:cNvSpPr txBox="1"/>
          <p:nvPr/>
        </p:nvSpPr>
        <p:spPr>
          <a:xfrm>
            <a:off x="6420737" y="3734942"/>
            <a:ext cx="87580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/>
              <a:t>Ansökan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2D7BE4-945A-1A24-9391-9C15838FA691}"/>
              </a:ext>
            </a:extLst>
          </p:cNvPr>
          <p:cNvSpPr txBox="1"/>
          <p:nvPr/>
        </p:nvSpPr>
        <p:spPr>
          <a:xfrm rot="390637">
            <a:off x="6784630" y="3273770"/>
            <a:ext cx="1341059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Preliminärt svar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D31C1FC-34A7-C0AD-FA8B-D956C73131E0}"/>
              </a:ext>
            </a:extLst>
          </p:cNvPr>
          <p:cNvSpPr txBox="1"/>
          <p:nvPr/>
        </p:nvSpPr>
        <p:spPr>
          <a:xfrm>
            <a:off x="8236179" y="2894932"/>
            <a:ext cx="66522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b="1" dirty="0">
                <a:latin typeface="Gadugi" panose="020B0502040204020203" pitchFamily="34" charset="0"/>
              </a:rPr>
              <a:t>Omval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68219AD-D9F2-FE71-6083-C1BE1DD8DFB4}"/>
              </a:ext>
            </a:extLst>
          </p:cNvPr>
          <p:cNvSpPr txBox="1"/>
          <p:nvPr/>
        </p:nvSpPr>
        <p:spPr>
          <a:xfrm>
            <a:off x="6342064" y="2362809"/>
            <a:ext cx="189411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  <a:latin typeface="Gadugi" panose="020B0502040204020203" pitchFamily="34" charset="0"/>
              </a:rPr>
              <a:t>Antagningsbesked!</a:t>
            </a:r>
          </a:p>
        </p:txBody>
      </p:sp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3FDDC2E5-300A-57FE-DE98-CB653184D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56"/>
    </mc:Choice>
    <mc:Fallback xmlns="">
      <p:transition spd="slow" advTm="20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67BB82-7F37-02B0-996A-493932AC88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GYMNASIESKOLAN I STORT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09830D-69AC-CED4-21DC-29EF100476D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v-SE" b="1" dirty="0">
                <a:latin typeface="Century Gothic" panose="020B0502020202020204" pitchFamily="34" charset="0"/>
              </a:rPr>
              <a:t>YRKESPROGRAM</a:t>
            </a:r>
          </a:p>
          <a:p>
            <a:r>
              <a:rPr lang="sv-SE" b="1" dirty="0">
                <a:latin typeface="Century Gothic" panose="020B0502020202020204" pitchFamily="34" charset="0"/>
              </a:rPr>
              <a:t>HÖGSKOLEFÖRBEREDANDE PROGRAM</a:t>
            </a:r>
          </a:p>
          <a:p>
            <a:r>
              <a:rPr lang="sv-SE" b="1" dirty="0">
                <a:latin typeface="Century Gothic" panose="020B0502020202020204" pitchFamily="34" charset="0"/>
              </a:rPr>
              <a:t>INTRODUKTIONSPROGRAM</a:t>
            </a:r>
          </a:p>
          <a:p>
            <a:pPr marL="0" indent="0">
              <a:buNone/>
            </a:pPr>
            <a:endParaRPr lang="sv-SE" b="1" dirty="0">
              <a:latin typeface="Century Gothic" panose="020B0502020202020204" pitchFamily="34" charset="0"/>
            </a:endParaRPr>
          </a:p>
          <a:p>
            <a:r>
              <a:rPr lang="sv-SE" dirty="0">
                <a:latin typeface="Century Gothic" panose="020B0502020202020204" pitchFamily="34" charset="0"/>
              </a:rPr>
              <a:t>Kurser: 2 500 – 2 800 poäng (timmar) på 3 år</a:t>
            </a:r>
          </a:p>
          <a:p>
            <a:r>
              <a:rPr lang="sv-SE" dirty="0">
                <a:latin typeface="Century Gothic" panose="020B0502020202020204" pitchFamily="34" charset="0"/>
              </a:rPr>
              <a:t>Individuellt val</a:t>
            </a:r>
          </a:p>
          <a:p>
            <a:r>
              <a:rPr lang="sv-SE" dirty="0">
                <a:latin typeface="Century Gothic" panose="020B0502020202020204" pitchFamily="34" charset="0"/>
              </a:rPr>
              <a:t>Gymnasiearbete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89DA15F-2C6A-6D9F-8D18-F8650346D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5" y="2638044"/>
            <a:ext cx="1778466" cy="3101983"/>
          </a:xfrm>
          <a:prstGeom prst="rect">
            <a:avLst/>
          </a:prstGeom>
        </p:spPr>
      </p:pic>
      <p:pic>
        <p:nvPicPr>
          <p:cNvPr id="8" name="Inspelat ljud">
            <a:hlinkClick r:id="" action="ppaction://media"/>
            <a:extLst>
              <a:ext uri="{FF2B5EF4-FFF2-40B4-BE49-F238E27FC236}">
                <a16:creationId xmlns:a16="http://schemas.microsoft.com/office/drawing/2014/main" id="{99BA5FC8-050D-21A4-2346-DA52BB154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59"/>
    </mc:Choice>
    <mc:Fallback xmlns="">
      <p:transition spd="slow" advTm="12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91E9C51-5D0D-0EA4-679D-218288B87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88464" y="225669"/>
            <a:ext cx="4815071" cy="6406662"/>
          </a:xfrm>
        </p:spPr>
      </p:pic>
      <p:pic>
        <p:nvPicPr>
          <p:cNvPr id="2" name="Inspelat ljud">
            <a:hlinkClick r:id="" action="ppaction://media"/>
            <a:extLst>
              <a:ext uri="{FF2B5EF4-FFF2-40B4-BE49-F238E27FC236}">
                <a16:creationId xmlns:a16="http://schemas.microsoft.com/office/drawing/2014/main" id="{83D59BE8-0BC6-0634-ABD4-83AE004F8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81"/>
    </mc:Choice>
    <mc:Fallback xmlns="">
      <p:transition spd="slow" advTm="9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1A0F39-755E-1D7B-7066-F99398ADA7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BETYGEN PÅ GYMNASIET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735D3E-54A4-366F-5690-B615E5C577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sv-SE" dirty="0">
              <a:latin typeface="Century Gothic" panose="020B0502020202020204" pitchFamily="34" charset="0"/>
            </a:endParaRPr>
          </a:p>
          <a:p>
            <a:r>
              <a:rPr lang="sv-SE" dirty="0">
                <a:latin typeface="Century Gothic" panose="020B0502020202020204" pitchFamily="34" charset="0"/>
              </a:rPr>
              <a:t>A – F</a:t>
            </a:r>
          </a:p>
          <a:p>
            <a:r>
              <a:rPr lang="sv-SE" dirty="0">
                <a:latin typeface="Century Gothic" panose="020B0502020202020204" pitchFamily="34" charset="0"/>
              </a:rPr>
              <a:t>Betyg i varje kurs</a:t>
            </a:r>
          </a:p>
          <a:p>
            <a:r>
              <a:rPr lang="sv-SE" dirty="0">
                <a:latin typeface="Century Gothic" panose="020B0502020202020204" pitchFamily="34" charset="0"/>
              </a:rPr>
              <a:t>Varje kurs räknas!</a:t>
            </a:r>
          </a:p>
          <a:p>
            <a:endParaRPr lang="sv-SE" dirty="0">
              <a:latin typeface="Century Gothic" panose="020B0502020202020204" pitchFamily="34" charset="0"/>
            </a:endParaRPr>
          </a:p>
          <a:p>
            <a:r>
              <a:rPr lang="sv-SE" dirty="0">
                <a:latin typeface="Century Gothic" panose="020B0502020202020204" pitchFamily="34" charset="0"/>
              </a:rPr>
              <a:t>Examen (minst 2 250 p godkända kurser)</a:t>
            </a:r>
          </a:p>
          <a:p>
            <a:r>
              <a:rPr lang="sv-SE" dirty="0">
                <a:latin typeface="Century Gothic" panose="020B0502020202020204" pitchFamily="34" charset="0"/>
              </a:rPr>
              <a:t>Studiebevis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0BC8407-0629-5396-08AF-ABEBDBC18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4221">
            <a:off x="7499759" y="3278922"/>
            <a:ext cx="2461106" cy="2461106"/>
          </a:xfrm>
          <a:prstGeom prst="rect">
            <a:avLst/>
          </a:prstGeom>
        </p:spPr>
      </p:pic>
      <p:pic>
        <p:nvPicPr>
          <p:cNvPr id="5" name="Inspelat ljud">
            <a:hlinkClick r:id="" action="ppaction://media"/>
            <a:extLst>
              <a:ext uri="{FF2B5EF4-FFF2-40B4-BE49-F238E27FC236}">
                <a16:creationId xmlns:a16="http://schemas.microsoft.com/office/drawing/2014/main" id="{CEC445C8-9A50-8A3A-28BF-D5543A0DA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10"/>
    </mc:Choice>
    <mc:Fallback xmlns="">
      <p:transition spd="slow" advTm="7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03EF44-DB13-6638-8AE1-8D0EF2F2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97580"/>
            <a:ext cx="7729728" cy="118872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BEHÖRIGHETSREGLER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F3DE22-ACFF-3202-2666-F37988808C3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marR="0" indent="0" algn="l" rtl="0">
              <a:buNone/>
            </a:pPr>
            <a:r>
              <a:rPr lang="sv-SE" sz="1800" b="1" i="0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Yrkesprogram:                                  Högskoleförberedande program:                                       </a:t>
            </a:r>
            <a:endParaRPr lang="sv-SE" sz="1800" b="0" i="0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0" marR="0" indent="0" algn="l" rtl="0">
              <a:buNone/>
            </a:pPr>
            <a:endParaRPr lang="sv-SE" sz="1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Matte                                              </a:t>
            </a:r>
            <a:r>
              <a:rPr lang="sv-SE" sz="1800" b="0" i="0" u="none" strike="noStrike" baseline="0" dirty="0" err="1">
                <a:solidFill>
                  <a:srgbClr val="564B3C"/>
                </a:solidFill>
                <a:latin typeface="Century Gothic" panose="020B0502020202020204" pitchFamily="34" charset="0"/>
              </a:rPr>
              <a:t>Matte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Svenska/</a:t>
            </a:r>
            <a:r>
              <a:rPr lang="sv-SE" sz="1800" b="0" i="0" u="none" strike="noStrike" baseline="0" dirty="0" err="1">
                <a:solidFill>
                  <a:srgbClr val="564B3C"/>
                </a:solidFill>
                <a:latin typeface="Century Gothic" panose="020B0502020202020204" pitchFamily="34" charset="0"/>
              </a:rPr>
              <a:t>Sva</a:t>
            </a: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                                 Svenska/</a:t>
            </a:r>
            <a:r>
              <a:rPr lang="sv-SE" sz="1800" b="0" i="0" u="none" strike="noStrike" baseline="0" dirty="0" err="1">
                <a:solidFill>
                  <a:srgbClr val="564B3C"/>
                </a:solidFill>
                <a:latin typeface="Century Gothic" panose="020B0502020202020204" pitchFamily="34" charset="0"/>
              </a:rPr>
              <a:t>Sva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Engelska                                         </a:t>
            </a:r>
            <a:r>
              <a:rPr lang="sv-SE" sz="1800" b="0" i="0" u="none" strike="noStrike" baseline="0" dirty="0" err="1">
                <a:solidFill>
                  <a:srgbClr val="564B3C"/>
                </a:solidFill>
                <a:latin typeface="Century Gothic" panose="020B0502020202020204" pitchFamily="34" charset="0"/>
              </a:rPr>
              <a:t>Engelska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5 andra ämnen                             9 andra ämnen*</a:t>
            </a:r>
          </a:p>
          <a:p>
            <a:pPr marR="0" algn="l" rtl="0"/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0" marR="0" indent="0" algn="l" rtl="0">
              <a:buNone/>
            </a:pPr>
            <a:r>
              <a:rPr lang="sv-SE" sz="18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                                                             SO krävs för EK, HU, SA</a:t>
            </a:r>
          </a:p>
          <a:p>
            <a:pPr marL="0" marR="0" indent="0" algn="l" rtl="0">
              <a:buNone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                                                           NO krävs för NA &amp; TE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0" marR="0" indent="0" algn="l" rtl="0">
              <a:buNone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                                                             9 helt valfria för ES</a:t>
            </a:r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R="0" algn="l" rtl="0"/>
            <a:endParaRPr lang="sv-SE" sz="18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540C5C4-23C5-B9E4-A12E-B7FB60364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34" y="4315912"/>
            <a:ext cx="2129130" cy="1908747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803CC6D9-494A-41DA-FD43-1C667A892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60"/>
    </mc:Choice>
    <mc:Fallback xmlns="">
      <p:transition spd="slow" advTm="8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E5DA9B-5061-04A5-378B-C09A35398D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BETYGSURVAL VID KONKURRENS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26FE59-F30F-E581-00A5-077CBB8431B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>
                <a:latin typeface="Century Gothic" panose="020B0502020202020204" pitchFamily="34" charset="0"/>
              </a:rPr>
              <a:t>MERITVÄRDE </a:t>
            </a:r>
            <a:r>
              <a:rPr lang="sv-SE" dirty="0">
                <a:latin typeface="Century Gothic" panose="020B0502020202020204" pitchFamily="34" charset="0"/>
              </a:rPr>
              <a:t>(de 16 bästa betygen + ev. betyg i modernt språk)</a:t>
            </a:r>
          </a:p>
          <a:p>
            <a:r>
              <a:rPr lang="sv-SE" dirty="0"/>
              <a:t>A = 20</a:t>
            </a:r>
          </a:p>
          <a:p>
            <a:r>
              <a:rPr lang="sv-SE" dirty="0"/>
              <a:t>B = 17,5</a:t>
            </a:r>
          </a:p>
          <a:p>
            <a:r>
              <a:rPr lang="sv-SE" dirty="0"/>
              <a:t>C = 15</a:t>
            </a:r>
          </a:p>
          <a:p>
            <a:r>
              <a:rPr lang="sv-SE" dirty="0"/>
              <a:t>D = 12,5</a:t>
            </a:r>
          </a:p>
          <a:p>
            <a:r>
              <a:rPr lang="sv-SE" dirty="0"/>
              <a:t>E = 10 </a:t>
            </a:r>
          </a:p>
          <a:p>
            <a:r>
              <a:rPr lang="sv-SE" dirty="0"/>
              <a:t>F/- = 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910419B-0B1A-9E0D-237E-D0570EC46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362" y="3102752"/>
            <a:ext cx="2637275" cy="2637275"/>
          </a:xfrm>
          <a:prstGeom prst="rect">
            <a:avLst/>
          </a:prstGeom>
        </p:spPr>
      </p:pic>
      <p:pic>
        <p:nvPicPr>
          <p:cNvPr id="6" name="Inspelat ljud">
            <a:hlinkClick r:id="" action="ppaction://media"/>
            <a:extLst>
              <a:ext uri="{FF2B5EF4-FFF2-40B4-BE49-F238E27FC236}">
                <a16:creationId xmlns:a16="http://schemas.microsoft.com/office/drawing/2014/main" id="{CE6A1B86-04F3-0320-8FF2-B01A46D4D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6"/>
    </mc:Choice>
    <mc:Fallback xmlns="">
      <p:transition spd="slow" advTm="5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A12EAF-E88C-D33D-A0DF-FA3F611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INTE BEHÖRIG?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CAB734-019E-C28F-DE9F-9C731BF1CDE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v-SE" sz="2000" b="1" dirty="0"/>
              <a:t>Introduktionsprogram</a:t>
            </a:r>
          </a:p>
          <a:p>
            <a:endParaRPr lang="sv-SE" dirty="0"/>
          </a:p>
          <a:p>
            <a:r>
              <a:rPr lang="sv-SE" dirty="0">
                <a:latin typeface="Century Gothic" panose="020B0502020202020204" pitchFamily="34" charset="0"/>
              </a:rPr>
              <a:t>4 varianter</a:t>
            </a:r>
          </a:p>
          <a:p>
            <a:r>
              <a:rPr lang="sv-SE" dirty="0">
                <a:latin typeface="Century Gothic" panose="020B0502020202020204" pitchFamily="34" charset="0"/>
              </a:rPr>
              <a:t>Utifrån dina mål och behov!</a:t>
            </a:r>
          </a:p>
          <a:p>
            <a:r>
              <a:rPr lang="sv-SE" dirty="0">
                <a:latin typeface="Century Gothic" panose="020B0502020202020204" pitchFamily="34" charset="0"/>
              </a:rPr>
              <a:t>Gymnasiet eller arbetsmarknaden?</a:t>
            </a:r>
          </a:p>
          <a:p>
            <a:r>
              <a:rPr lang="sv-SE" dirty="0">
                <a:latin typeface="Century Gothic" panose="020B0502020202020204" pitchFamily="34" charset="0"/>
              </a:rPr>
              <a:t>Finns inte på alla skolor - begränsade platser! 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6C8B7E3-CBDD-FE61-1A4A-4B147E3E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0354">
            <a:off x="7399621" y="3776145"/>
            <a:ext cx="2823171" cy="2237805"/>
          </a:xfrm>
          <a:prstGeom prst="rect">
            <a:avLst/>
          </a:prstGeom>
        </p:spPr>
      </p:pic>
      <p:pic>
        <p:nvPicPr>
          <p:cNvPr id="4" name="Inspelat ljud">
            <a:hlinkClick r:id="" action="ppaction://media"/>
            <a:extLst>
              <a:ext uri="{FF2B5EF4-FFF2-40B4-BE49-F238E27FC236}">
                <a16:creationId xmlns:a16="http://schemas.microsoft.com/office/drawing/2014/main" id="{B6258C7A-35D2-9756-0ACF-C25215A8E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9"/>
    </mc:Choice>
    <mc:Fallback xmlns="">
      <p:transition spd="slow" advTm="4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5AF0F7-3B3D-E16B-773E-D1E6D1F065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  <a:latin typeface="Gadugi" panose="020B0502040204020203" pitchFamily="34" charset="0"/>
              </a:rPr>
              <a:t>DETTA ÄR YRKESPROGRAMMEN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837FC76-F984-38E4-5729-4C70958E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1063" y="2312635"/>
            <a:ext cx="3689801" cy="3811327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4E4E654-BCAD-A865-38AA-F7C2C965EE73}"/>
              </a:ext>
            </a:extLst>
          </p:cNvPr>
          <p:cNvSpPr txBox="1"/>
          <p:nvPr/>
        </p:nvSpPr>
        <p:spPr>
          <a:xfrm>
            <a:off x="2231136" y="2349176"/>
            <a:ext cx="60975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564B3C"/>
                </a:solidFill>
                <a:latin typeface="Century Gothic" panose="020B0502020202020204" pitchFamily="34" charset="0"/>
              </a:rPr>
              <a:t>Barn och fritid</a:t>
            </a:r>
            <a:endParaRPr lang="sv-SE" sz="2000" b="0" i="0" u="none" strike="noStrike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Bygg och anläggning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El och energi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Fordon och transport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Handel och administration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Hantverk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Hotell och turism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Industriteknik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Naturbruk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Restaurang och livsmedel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VVS och fastighet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Vård och omsorg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sv-SE" sz="1800" b="0" i="1" u="none" strike="noStrike" baseline="0" dirty="0">
                <a:solidFill>
                  <a:srgbClr val="564B3C"/>
                </a:solidFill>
                <a:latin typeface="Century Gothic" panose="020B0502020202020204" pitchFamily="34" charset="0"/>
              </a:rPr>
              <a:t>Flygteknik</a:t>
            </a:r>
            <a:endParaRPr lang="sv-SE" sz="2000" b="0" i="0" u="none" strike="noStrike" baseline="0" dirty="0">
              <a:solidFill>
                <a:srgbClr val="564B3C"/>
              </a:solidFill>
              <a:latin typeface="Mangal" panose="02040503050203030202" pitchFamily="18" charset="0"/>
            </a:endParaRPr>
          </a:p>
        </p:txBody>
      </p:sp>
      <p:pic>
        <p:nvPicPr>
          <p:cNvPr id="3" name="Inspelat ljud">
            <a:hlinkClick r:id="" action="ppaction://media"/>
            <a:extLst>
              <a:ext uri="{FF2B5EF4-FFF2-40B4-BE49-F238E27FC236}">
                <a16:creationId xmlns:a16="http://schemas.microsoft.com/office/drawing/2014/main" id="{16D1177E-7B1D-165B-47AB-1D2B4FE9F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25"/>
    </mc:Choice>
    <mc:Fallback xmlns="">
      <p:transition spd="slow" advTm="6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691</TotalTime>
  <Words>549</Words>
  <Application>Microsoft Office PowerPoint</Application>
  <PresentationFormat>Bredbild</PresentationFormat>
  <Paragraphs>156</Paragraphs>
  <Slides>18</Slides>
  <Notes>0</Notes>
  <HiddenSlides>0</HiddenSlides>
  <MMClips>18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Candara</vt:lpstr>
      <vt:lpstr>Century Gothic</vt:lpstr>
      <vt:lpstr>Gadugi</vt:lpstr>
      <vt:lpstr>Gill Sans MT</vt:lpstr>
      <vt:lpstr>Mangal</vt:lpstr>
      <vt:lpstr>Paket</vt:lpstr>
      <vt:lpstr>GYMNASIEVALET 2023-2024</vt:lpstr>
      <vt:lpstr>VÄGEN TILL GYMNASIET</vt:lpstr>
      <vt:lpstr>GYMNASIESKOLAN I STORT</vt:lpstr>
      <vt:lpstr>PowerPoint-presentation</vt:lpstr>
      <vt:lpstr>BETYGEN PÅ GYMNASIET</vt:lpstr>
      <vt:lpstr>BEHÖRIGHETSREGLER</vt:lpstr>
      <vt:lpstr>BETYGSURVAL VID KONKURRENS</vt:lpstr>
      <vt:lpstr>INTE BEHÖRIG?</vt:lpstr>
      <vt:lpstr>DETTA ÄR YRKESPROGRAMMEN</vt:lpstr>
      <vt:lpstr>OM YRKESPROGRAM</vt:lpstr>
      <vt:lpstr>HÖGSKOLEFÖRBEREDANDE PROGRAM</vt:lpstr>
      <vt:lpstr>Om DE HÖGSKOLEFÖRBEREDANDE PROGRAMMEN</vt:lpstr>
      <vt:lpstr>Att söka till högskola och universitet efter gymnasiet</vt:lpstr>
      <vt:lpstr>LIU, NIU &amp; RIG - Idrott på schemat -</vt:lpstr>
      <vt:lpstr>ATT VÄLJA SKOLA</vt:lpstr>
      <vt:lpstr>Att hjälpa till som förälder</vt:lpstr>
      <vt:lpstr>PRELIMINÄR TIDPLAN</vt:lpstr>
      <vt:lpstr>TILL SIST…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GYMNASIEVALET 2022-2023</dc:title>
  <dc:creator>Marie</dc:creator>
  <cp:lastModifiedBy>Persson-Bränden Maria</cp:lastModifiedBy>
  <cp:revision>37</cp:revision>
  <dcterms:created xsi:type="dcterms:W3CDTF">2022-08-19T12:58:33Z</dcterms:created>
  <dcterms:modified xsi:type="dcterms:W3CDTF">2023-10-11T08:02:45Z</dcterms:modified>
</cp:coreProperties>
</file>